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60" r:id="rId3"/>
  </p:sldMasterIdLst>
  <p:notesMasterIdLst>
    <p:notesMasterId r:id="rId22"/>
  </p:notesMasterIdLst>
  <p:handoutMasterIdLst>
    <p:handoutMasterId r:id="rId23"/>
  </p:handoutMasterIdLst>
  <p:sldIdLst>
    <p:sldId id="330" r:id="rId4"/>
    <p:sldId id="257" r:id="rId5"/>
    <p:sldId id="295" r:id="rId6"/>
    <p:sldId id="259" r:id="rId7"/>
    <p:sldId id="309" r:id="rId8"/>
    <p:sldId id="310" r:id="rId9"/>
    <p:sldId id="321" r:id="rId10"/>
    <p:sldId id="323" r:id="rId11"/>
    <p:sldId id="324" r:id="rId12"/>
    <p:sldId id="317" r:id="rId13"/>
    <p:sldId id="301" r:id="rId14"/>
    <p:sldId id="327" r:id="rId15"/>
    <p:sldId id="267" r:id="rId16"/>
    <p:sldId id="328" r:id="rId17"/>
    <p:sldId id="329" r:id="rId18"/>
    <p:sldId id="307" r:id="rId19"/>
    <p:sldId id="325" r:id="rId20"/>
    <p:sldId id="326" r:id="rId21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ine Terrier" initials="ST" lastIdx="2" clrIdx="0">
    <p:extLst>
      <p:ext uri="{19B8F6BF-5375-455C-9EA6-DF929625EA0E}">
        <p15:presenceInfo xmlns:p15="http://schemas.microsoft.com/office/powerpoint/2012/main" userId="2a6670912d99ff4f" providerId="Windows Live"/>
      </p:ext>
    </p:extLst>
  </p:cmAuthor>
  <p:cmAuthor id="2" name="Terrier Sandrine" initials="TS" lastIdx="6" clrIdx="1">
    <p:extLst>
      <p:ext uri="{19B8F6BF-5375-455C-9EA6-DF929625EA0E}">
        <p15:presenceInfo xmlns:p15="http://schemas.microsoft.com/office/powerpoint/2012/main" userId="S-1-5-21-2591731055-1599933609-3558185388-502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ECFF"/>
    <a:srgbClr val="FFFF00"/>
    <a:srgbClr val="FFFF66"/>
    <a:srgbClr val="00FFFF"/>
    <a:srgbClr val="99FF33"/>
    <a:srgbClr val="66FF33"/>
    <a:srgbClr val="FF00FF"/>
    <a:srgbClr val="99CC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6064" autoAdjust="0"/>
  </p:normalViewPr>
  <p:slideViewPr>
    <p:cSldViewPr snapToGrid="0">
      <p:cViewPr varScale="1">
        <p:scale>
          <a:sx n="92" d="100"/>
          <a:sy n="92" d="100"/>
        </p:scale>
        <p:origin x="157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40" d="100"/>
          <a:sy n="140" d="100"/>
        </p:scale>
        <p:origin x="2724" y="-10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1-27T13:42:02.570" idx="2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C3D8F-9772-49E6-A9E8-0EA481A9DB43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F43A5-E2FF-4B84-9DEA-D2C2C192ADA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56043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2292D4-DCAA-4FA4-9C24-0D1C7FAB0AC6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057260-9BD4-44C0-9448-7B2CBDE21163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29611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57260-9BD4-44C0-9448-7B2CBDE21163}" type="slidenum">
              <a:rPr lang="fr-CH" smtClean="0"/>
              <a:t>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078291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057260-9BD4-44C0-9448-7B2CBDE21163}" type="slidenum">
              <a:rPr lang="fr-CH" smtClean="0"/>
              <a:t>11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4528172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fr-CH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57260-9BD4-44C0-9448-7B2CBDE21163}" type="slidenum">
              <a:rPr lang="fr-CH" smtClean="0"/>
              <a:t>13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01037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057260-9BD4-44C0-9448-7B2CBDE21163}" type="slidenum">
              <a:rPr lang="fr-CH" smtClean="0"/>
              <a:t>15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432768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57260-9BD4-44C0-9448-7B2CBDE21163}" type="slidenum">
              <a:rPr lang="fr-CH" smtClean="0"/>
              <a:t>16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784028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57260-9BD4-44C0-9448-7B2CBDE21163}" type="slidenum">
              <a:rPr lang="fr-CH" smtClean="0"/>
              <a:t>17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817607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57260-9BD4-44C0-9448-7B2CBDE21163}" type="slidenum">
              <a:rPr lang="fr-CH" smtClean="0"/>
              <a:t>18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00882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1201738"/>
            <a:ext cx="5953125" cy="33496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  <a:p>
            <a:pPr lvl="1"/>
            <a:r>
              <a:rPr lang="fr-CH" dirty="0"/>
              <a:t> </a:t>
            </a:r>
          </a:p>
          <a:p>
            <a:endParaRPr lang="fr-CH" dirty="0"/>
          </a:p>
          <a:p>
            <a:endParaRPr lang="fr-CH" dirty="0"/>
          </a:p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57260-9BD4-44C0-9448-7B2CBDE21163}" type="slidenum">
              <a:rPr lang="fr-CH" smtClean="0"/>
              <a:t>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13298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57260-9BD4-44C0-9448-7B2CBDE21163}" type="slidenum">
              <a:rPr lang="fr-CH" smtClean="0"/>
              <a:t>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66142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679768" y="4759890"/>
            <a:ext cx="5483037" cy="4668694"/>
          </a:xfrm>
        </p:spPr>
        <p:txBody>
          <a:bodyPr/>
          <a:lstStyle/>
          <a:p>
            <a:pPr marL="0" indent="0">
              <a:buFontTx/>
              <a:buNone/>
            </a:pPr>
            <a:endParaRPr lang="fr-CH" b="0" baseline="0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A284E-1592-48F2-A14B-BD62A4820539}" type="slidenum">
              <a:rPr lang="fr-CH" smtClean="0"/>
              <a:t>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80566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679768" y="4759890"/>
            <a:ext cx="5483037" cy="4668694"/>
          </a:xfrm>
        </p:spPr>
        <p:txBody>
          <a:bodyPr/>
          <a:lstStyle/>
          <a:p>
            <a:pPr marL="0" indent="0">
              <a:buFontTx/>
              <a:buNone/>
            </a:pPr>
            <a:endParaRPr lang="fr-CH" b="0" baseline="0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A284E-1592-48F2-A14B-BD62A4820539}" type="slidenum">
              <a:rPr lang="fr-CH" smtClean="0"/>
              <a:t>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80566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057260-9BD4-44C0-9448-7B2CBDE21163}" type="slidenum">
              <a:rPr lang="fr-CH" smtClean="0"/>
              <a:t>7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59742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679768" y="4759890"/>
            <a:ext cx="5483037" cy="4668694"/>
          </a:xfrm>
        </p:spPr>
        <p:txBody>
          <a:bodyPr/>
          <a:lstStyle/>
          <a:p>
            <a:pPr marL="0" indent="0">
              <a:buFontTx/>
              <a:buNone/>
            </a:pPr>
            <a:endParaRPr lang="fr-CH" b="0" baseline="0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A284E-1592-48F2-A14B-BD62A4820539}" type="slidenum">
              <a:rPr lang="fr-CH" smtClean="0"/>
              <a:t>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76999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679768" y="4777195"/>
            <a:ext cx="5438140" cy="4777196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H" b="0" baseline="0" dirty="0">
              <a:solidFill>
                <a:schemeClr val="tx1"/>
              </a:solidFill>
            </a:endParaRPr>
          </a:p>
          <a:p>
            <a:endParaRPr lang="fr-CH" b="0" baseline="0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A284E-1592-48F2-A14B-BD62A4820539}" type="slidenum">
              <a:rPr lang="fr-CH" smtClean="0"/>
              <a:t>9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93013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057260-9BD4-44C0-9448-7B2CBDE21163}" type="slidenum">
              <a:rPr lang="fr-CH" smtClean="0"/>
              <a:t>10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78981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E164-D51C-4E9D-817D-970DCF83EEE0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F3E1-7296-4E61-8BB2-7DCA4FFA067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04679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E164-D51C-4E9D-817D-970DCF83EEE0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F3E1-7296-4E61-8BB2-7DCA4FFA067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00170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E164-D51C-4E9D-817D-970DCF83EEE0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F3E1-7296-4E61-8BB2-7DCA4FFA067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34542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30F2-847F-4780-A213-599E4D886FD8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6C76-00EB-4ED6-99BA-BEC185C5162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40776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30F2-847F-4780-A213-599E4D886FD8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6C76-00EB-4ED6-99BA-BEC185C5162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49299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30F2-847F-4780-A213-599E4D886FD8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6C76-00EB-4ED6-99BA-BEC185C5162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01011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30F2-847F-4780-A213-599E4D886FD8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6C76-00EB-4ED6-99BA-BEC185C5162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4731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30F2-847F-4780-A213-599E4D886FD8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6C76-00EB-4ED6-99BA-BEC185C5162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8316830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30F2-847F-4780-A213-599E4D886FD8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6C76-00EB-4ED6-99BA-BEC185C5162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527930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30F2-847F-4780-A213-599E4D886FD8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6C76-00EB-4ED6-99BA-BEC185C5162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08811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30F2-847F-4780-A213-599E4D886FD8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6C76-00EB-4ED6-99BA-BEC185C5162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03646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E164-D51C-4E9D-817D-970DCF83EEE0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F3E1-7296-4E61-8BB2-7DCA4FFA0674}" type="slidenum">
              <a:rPr lang="fr-CH" smtClean="0"/>
              <a:t>‹N°›</a:t>
            </a:fld>
            <a:endParaRPr lang="fr-CH"/>
          </a:p>
        </p:txBody>
      </p:sp>
      <p:sp>
        <p:nvSpPr>
          <p:cNvPr id="8" name="Espace réservé pour une image  7"/>
          <p:cNvSpPr>
            <a:spLocks noGrp="1"/>
          </p:cNvSpPr>
          <p:nvPr>
            <p:ph type="pic" sz="quarter" idx="13"/>
          </p:nvPr>
        </p:nvSpPr>
        <p:spPr>
          <a:xfrm>
            <a:off x="502589" y="185738"/>
            <a:ext cx="11186821" cy="914400"/>
          </a:xfrm>
        </p:spPr>
        <p:txBody>
          <a:bodyPr/>
          <a:lstStyle/>
          <a:p>
            <a:endParaRPr lang="fr-CH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738" y="0"/>
            <a:ext cx="12309476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1357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30F2-847F-4780-A213-599E4D886FD8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6C76-00EB-4ED6-99BA-BEC185C5162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290328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30F2-847F-4780-A213-599E4D886FD8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6C76-00EB-4ED6-99BA-BEC185C5162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405873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F30F2-847F-4780-A213-599E4D886FD8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6C76-00EB-4ED6-99BA-BEC185C5162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835813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0327-A78E-4EB1-8B04-A6998E1B5DEA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D6C9-12F4-4595-AFA8-E5D06D7BA7B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5251762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0327-A78E-4EB1-8B04-A6998E1B5DEA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D6C9-12F4-4595-AFA8-E5D06D7BA7B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6564841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0327-A78E-4EB1-8B04-A6998E1B5DEA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D6C9-12F4-4595-AFA8-E5D06D7BA7B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408721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0327-A78E-4EB1-8B04-A6998E1B5DEA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D6C9-12F4-4595-AFA8-E5D06D7BA7B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4767142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0327-A78E-4EB1-8B04-A6998E1B5DEA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D6C9-12F4-4595-AFA8-E5D06D7BA7B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0514711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0327-A78E-4EB1-8B04-A6998E1B5DEA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D6C9-12F4-4595-AFA8-E5D06D7BA7B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53267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0327-A78E-4EB1-8B04-A6998E1B5DEA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D6C9-12F4-4595-AFA8-E5D06D7BA7B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36160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E164-D51C-4E9D-817D-970DCF83EEE0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F3E1-7296-4E61-8BB2-7DCA4FFA067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407268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0327-A78E-4EB1-8B04-A6998E1B5DEA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D6C9-12F4-4595-AFA8-E5D06D7BA7B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248714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0327-A78E-4EB1-8B04-A6998E1B5DEA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D6C9-12F4-4595-AFA8-E5D06D7BA7B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69324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0327-A78E-4EB1-8B04-A6998E1B5DEA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D6C9-12F4-4595-AFA8-E5D06D7BA7B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172458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0327-A78E-4EB1-8B04-A6998E1B5DEA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D6C9-12F4-4595-AFA8-E5D06D7BA7B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215056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0327-A78E-4EB1-8B04-A6998E1B5DEA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D6C9-12F4-4595-AFA8-E5D06D7BA7B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08042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E164-D51C-4E9D-817D-970DCF83EEE0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F3E1-7296-4E61-8BB2-7DCA4FFA067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52422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E164-D51C-4E9D-817D-970DCF83EEE0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F3E1-7296-4E61-8BB2-7DCA4FFA067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3519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E164-D51C-4E9D-817D-970DCF83EEE0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F3E1-7296-4E61-8BB2-7DCA4FFA067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913001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E164-D51C-4E9D-817D-970DCF83EEE0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F3E1-7296-4E61-8BB2-7DCA4FFA067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7089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E164-D51C-4E9D-817D-970DCF83EEE0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F3E1-7296-4E61-8BB2-7DCA4FFA067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59567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E164-D51C-4E9D-817D-970DCF83EEE0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F3E1-7296-4E61-8BB2-7DCA4FFA067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439088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0E164-D51C-4E9D-817D-970DCF83EEE0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DF3E1-7296-4E61-8BB2-7DCA4FFA067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3384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F30F2-847F-4780-A213-599E4D886FD8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46C76-00EB-4ED6-99BA-BEC185C5162C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38588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20327-A78E-4EB1-8B04-A6998E1B5DEA}" type="datetimeFigureOut">
              <a:rPr lang="fr-CH" smtClean="0"/>
              <a:t>26.08.2026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6D6C9-12F4-4595-AFA8-E5D06D7BA7B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2100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comments" Target="../comments/commen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532218-6EAF-CFC9-D1A3-69CB54DBB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538066"/>
          </a:xfrm>
        </p:spPr>
        <p:txBody>
          <a:bodyPr/>
          <a:lstStyle/>
          <a:p>
            <a:r>
              <a:rPr lang="fr-CH" dirty="0"/>
              <a:t>Une nouvelle grille horaire à l’ES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65B57B6-BB85-3EA6-0258-5C7C78B80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Dès août 2026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889F8C3-3E17-E1C6-1847-723AA767CC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3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3580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86E5706-4E41-63D9-A17A-73C1688A9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824277">
            <a:off x="871228" y="570405"/>
            <a:ext cx="3308986" cy="4680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5FBF2E8-5769-532C-1A91-10A0C523D2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8056" y="3379804"/>
            <a:ext cx="2312579" cy="29295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D36CF08-7A5F-6594-8BE3-D84CEBC8AD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27465">
            <a:off x="7720287" y="754558"/>
            <a:ext cx="3368342" cy="4680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C44D7C1-2C8D-62B7-252F-2455EE9806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8056" y="223760"/>
            <a:ext cx="2190044" cy="268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26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>
            <a:extLst>
              <a:ext uri="{FF2B5EF4-FFF2-40B4-BE49-F238E27FC236}">
                <a16:creationId xmlns:a16="http://schemas.microsoft.com/office/drawing/2014/main" id="{8CCAA932-9614-CFB6-B1A1-148602B1FCF1}"/>
              </a:ext>
            </a:extLst>
          </p:cNvPr>
          <p:cNvSpPr txBox="1">
            <a:spLocks/>
          </p:cNvSpPr>
          <p:nvPr/>
        </p:nvSpPr>
        <p:spPr>
          <a:xfrm>
            <a:off x="5943601" y="2490585"/>
            <a:ext cx="4657898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dirty="0"/>
              <a:t> </a:t>
            </a:r>
          </a:p>
          <a:p>
            <a:r>
              <a:rPr lang="fr-CH" dirty="0"/>
              <a:t>L’orientation qu’a reçu votre enfant en entrant à l’ES n’est pas définitive!</a:t>
            </a:r>
          </a:p>
          <a:p>
            <a:endParaRPr lang="fr-CH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B075819-4675-ADE5-A92B-BDEA55C380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593" y="2490585"/>
            <a:ext cx="4032364" cy="268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019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F61A4F0F-E436-8D83-F110-509C25CC4FAA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fr-CH" dirty="0"/>
              <a:t>Pour les cours à niveaux ABC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2A45F51-9278-0BD9-4965-F8D1887356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  <a:p>
            <a:r>
              <a:rPr lang="fr-CH" dirty="0"/>
              <a:t>L’élève est orienté à l’ES dans les cours à niveaux selon ses résultats à l’EP</a:t>
            </a:r>
          </a:p>
        </p:txBody>
      </p:sp>
    </p:spTree>
    <p:extLst>
      <p:ext uri="{BB962C8B-B14F-4D97-AF65-F5344CB8AC3E}">
        <p14:creationId xmlns:p14="http://schemas.microsoft.com/office/powerpoint/2010/main" val="4234826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19100" y="1221176"/>
            <a:ext cx="3637511" cy="1325563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CH" sz="3200" b="1" dirty="0"/>
              <a:t>Transition possible dans les cours à niveaux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738" y="-3834"/>
            <a:ext cx="12309476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Espace réservé du contenu 3">
            <a:extLst>
              <a:ext uri="{FF2B5EF4-FFF2-40B4-BE49-F238E27FC236}">
                <a16:creationId xmlns:a16="http://schemas.microsoft.com/office/drawing/2014/main" id="{77B35F32-0C40-C3E1-EC55-0C2CAB9311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904365" y="1221176"/>
            <a:ext cx="2964324" cy="5581042"/>
          </a:xfr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D9DD9E1-F6A4-0899-6B69-EA71257616BB}"/>
              </a:ext>
            </a:extLst>
          </p:cNvPr>
          <p:cNvSpPr/>
          <p:nvPr/>
        </p:nvSpPr>
        <p:spPr>
          <a:xfrm>
            <a:off x="8221287" y="1790932"/>
            <a:ext cx="2867891" cy="1284775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fr-CH" dirty="0"/>
              <a:t>En fin de 9S ou </a:t>
            </a:r>
          </a:p>
          <a:p>
            <a:pPr marL="285750" indent="-285750">
              <a:buFontTx/>
              <a:buChar char="-"/>
            </a:pPr>
            <a:r>
              <a:rPr lang="fr-CH" dirty="0"/>
              <a:t>après chaque semestre de 10S et 11S ou </a:t>
            </a:r>
          </a:p>
          <a:p>
            <a:pPr marL="285750" indent="-285750">
              <a:buFontTx/>
              <a:buChar char="-"/>
            </a:pPr>
            <a:r>
              <a:rPr lang="fr-CH" dirty="0"/>
              <a:t>sur demande des parents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4DEA9A-B723-408C-E419-2FD08ED0EAB3}"/>
              </a:ext>
            </a:extLst>
          </p:cNvPr>
          <p:cNvSpPr/>
          <p:nvPr/>
        </p:nvSpPr>
        <p:spPr>
          <a:xfrm>
            <a:off x="8221287" y="4317075"/>
            <a:ext cx="2867891" cy="1684713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fr-CH" dirty="0"/>
              <a:t>9S: A trois moments durant l’année scolaire ou</a:t>
            </a:r>
          </a:p>
          <a:p>
            <a:pPr marL="285750" indent="-285750">
              <a:buFontTx/>
              <a:buChar char="-"/>
            </a:pPr>
            <a:r>
              <a:rPr lang="fr-CH" dirty="0"/>
              <a:t>Après chaque semestre de 10S et 11S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1DF9977-AC6F-2C42-C891-840166655927}"/>
              </a:ext>
            </a:extLst>
          </p:cNvPr>
          <p:cNvCxnSpPr/>
          <p:nvPr/>
        </p:nvCxnSpPr>
        <p:spPr>
          <a:xfrm>
            <a:off x="8611986" y="3433156"/>
            <a:ext cx="2477192" cy="0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DD533985-237F-9B8B-7BD9-054E0592BF49}"/>
              </a:ext>
            </a:extLst>
          </p:cNvPr>
          <p:cNvSpPr/>
          <p:nvPr/>
        </p:nvSpPr>
        <p:spPr>
          <a:xfrm>
            <a:off x="11355185" y="1790932"/>
            <a:ext cx="349135" cy="1284775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" name="Flèche : bas 3">
            <a:extLst>
              <a:ext uri="{FF2B5EF4-FFF2-40B4-BE49-F238E27FC236}">
                <a16:creationId xmlns:a16="http://schemas.microsoft.com/office/drawing/2014/main" id="{55B83E84-94B9-744C-C924-E337D91B0485}"/>
              </a:ext>
            </a:extLst>
          </p:cNvPr>
          <p:cNvSpPr/>
          <p:nvPr/>
        </p:nvSpPr>
        <p:spPr>
          <a:xfrm rot="10800000">
            <a:off x="11355182" y="4317072"/>
            <a:ext cx="349135" cy="1684714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37153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F61A4F0F-E436-8D83-F110-509C25CC4FAA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fr-CH" dirty="0"/>
              <a:t>Pour le groupe de cours à option principaux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2A45F51-9278-0BD9-4965-F8D1887356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  <a:p>
            <a:r>
              <a:rPr lang="fr-CH" dirty="0"/>
              <a:t>Le profil de l’élève (ABC) détermine le groupe de cours à option principaux</a:t>
            </a:r>
          </a:p>
          <a:p>
            <a:endParaRPr lang="fr-CH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5167741-6F64-6051-6AFD-0079999635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738" y="-3834"/>
            <a:ext cx="12309476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763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5FB6D2-23E3-85D2-4A44-1CA2512F5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0380" y="1693064"/>
            <a:ext cx="6361670" cy="4351338"/>
          </a:xfrm>
        </p:spPr>
        <p:txBody>
          <a:bodyPr/>
          <a:lstStyle/>
          <a:p>
            <a:r>
              <a:rPr lang="fr-CH" dirty="0">
                <a:solidFill>
                  <a:srgbClr val="0070C0"/>
                </a:solidFill>
              </a:rPr>
              <a:t>2A et 1B minimum: </a:t>
            </a:r>
          </a:p>
          <a:p>
            <a:pPr lvl="1"/>
            <a:r>
              <a:rPr lang="fr-CH" dirty="0">
                <a:solidFill>
                  <a:srgbClr val="0070C0"/>
                </a:solidFill>
              </a:rPr>
              <a:t>2 = Compétences élargies</a:t>
            </a:r>
          </a:p>
          <a:p>
            <a:pPr marL="457200" lvl="1" indent="0">
              <a:buNone/>
            </a:pPr>
            <a:endParaRPr lang="fr-CH" dirty="0">
              <a:solidFill>
                <a:srgbClr val="0070C0"/>
              </a:solidFill>
            </a:endParaRPr>
          </a:p>
          <a:p>
            <a:r>
              <a:rPr lang="fr-CH" dirty="0">
                <a:solidFill>
                  <a:srgbClr val="FF9900"/>
                </a:solidFill>
              </a:rPr>
              <a:t>2B minimum:</a:t>
            </a:r>
          </a:p>
          <a:p>
            <a:pPr lvl="1"/>
            <a:r>
              <a:rPr lang="fr-CH" dirty="0">
                <a:solidFill>
                  <a:srgbClr val="FF9900"/>
                </a:solidFill>
              </a:rPr>
              <a:t>1+ = Compétences fondamentales renforcées</a:t>
            </a:r>
          </a:p>
          <a:p>
            <a:pPr marL="457200" lvl="1" indent="0">
              <a:buNone/>
            </a:pPr>
            <a:endParaRPr lang="fr-CH" dirty="0">
              <a:solidFill>
                <a:srgbClr val="FF9900"/>
              </a:solidFill>
            </a:endParaRPr>
          </a:p>
          <a:p>
            <a:r>
              <a:rPr lang="fr-CH" dirty="0">
                <a:solidFill>
                  <a:srgbClr val="00B050"/>
                </a:solidFill>
              </a:rPr>
              <a:t>Autres profils</a:t>
            </a:r>
          </a:p>
          <a:p>
            <a:pPr lvl="1"/>
            <a:r>
              <a:rPr lang="fr-CH" dirty="0">
                <a:solidFill>
                  <a:srgbClr val="00B050"/>
                </a:solidFill>
              </a:rPr>
              <a:t>1 = Compétences fondamentales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18CB332-80E4-2E9A-A535-C4903D53B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2731769"/>
            <a:ext cx="4170913" cy="2780609"/>
          </a:xfrm>
          <a:prstGeom prst="rect">
            <a:avLst/>
          </a:prstGeom>
        </p:spPr>
      </p:pic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B2A80DCE-6800-BAC0-1B4C-F8389093BC1E}"/>
              </a:ext>
            </a:extLst>
          </p:cNvPr>
          <p:cNvSpPr/>
          <p:nvPr/>
        </p:nvSpPr>
        <p:spPr>
          <a:xfrm>
            <a:off x="5584942" y="2091690"/>
            <a:ext cx="708660" cy="51434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05D36426-1109-BFA2-B070-A7E437BF0E38}"/>
              </a:ext>
            </a:extLst>
          </p:cNvPr>
          <p:cNvSpPr/>
          <p:nvPr/>
        </p:nvSpPr>
        <p:spPr>
          <a:xfrm>
            <a:off x="5584942" y="3429000"/>
            <a:ext cx="708660" cy="514349"/>
          </a:xfrm>
          <a:prstGeom prst="rightArrow">
            <a:avLst/>
          </a:prstGeom>
          <a:solidFill>
            <a:srgbClr val="FF99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5161ABE1-B969-2E2F-BCDF-D9D9D4EC2B02}"/>
              </a:ext>
            </a:extLst>
          </p:cNvPr>
          <p:cNvSpPr/>
          <p:nvPr/>
        </p:nvSpPr>
        <p:spPr>
          <a:xfrm>
            <a:off x="5584942" y="4766310"/>
            <a:ext cx="708660" cy="514349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20676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19100" y="1221177"/>
            <a:ext cx="3837016" cy="1538648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CH" sz="3200" b="1" dirty="0"/>
              <a:t>Transition possible dans le groupe de cours à option principaux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738" y="-3834"/>
            <a:ext cx="12309476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42D731-63C2-0C6B-3156-2BB53B6E96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2241" y="349410"/>
            <a:ext cx="4990211" cy="640024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E869A80-EF76-7654-D1D9-9628A6DB1168}"/>
              </a:ext>
            </a:extLst>
          </p:cNvPr>
          <p:cNvSpPr/>
          <p:nvPr/>
        </p:nvSpPr>
        <p:spPr>
          <a:xfrm>
            <a:off x="9372452" y="1221178"/>
            <a:ext cx="2786198" cy="163395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fr-CH" dirty="0"/>
              <a:t>En fin de 9S ou </a:t>
            </a:r>
          </a:p>
          <a:p>
            <a:pPr marL="285750" indent="-285750">
              <a:buFontTx/>
              <a:buChar char="-"/>
            </a:pPr>
            <a:r>
              <a:rPr lang="fr-CH" dirty="0"/>
              <a:t>après chaque semestre de 10S et 11S</a:t>
            </a:r>
          </a:p>
          <a:p>
            <a:pPr marL="285750" indent="-285750">
              <a:buFontTx/>
              <a:buChar char="-"/>
            </a:pPr>
            <a:r>
              <a:rPr lang="fr-CH" dirty="0"/>
              <a:t>ou si demande des parents pour changer le profil ABC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997E67-E425-109B-7D9C-FC25F09E7213}"/>
              </a:ext>
            </a:extLst>
          </p:cNvPr>
          <p:cNvSpPr/>
          <p:nvPr/>
        </p:nvSpPr>
        <p:spPr>
          <a:xfrm>
            <a:off x="9372452" y="2984269"/>
            <a:ext cx="2786198" cy="8894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H" dirty="0"/>
              <a:t>Autres cas : fin d’année scolaire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04ED22F0-206E-599F-DC35-152FF59D53CF}"/>
              </a:ext>
            </a:extLst>
          </p:cNvPr>
          <p:cNvCxnSpPr>
            <a:cxnSpLocks/>
          </p:cNvCxnSpPr>
          <p:nvPr/>
        </p:nvCxnSpPr>
        <p:spPr>
          <a:xfrm>
            <a:off x="4256116" y="2909454"/>
            <a:ext cx="7902534" cy="0"/>
          </a:xfrm>
          <a:prstGeom prst="line">
            <a:avLst/>
          </a:prstGeom>
          <a:ln w="19050" cap="flat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4174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738" y="-3834"/>
            <a:ext cx="12309476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B698DB90-C20C-5DF1-D0E0-23C460E415DF}"/>
              </a:ext>
            </a:extLst>
          </p:cNvPr>
          <p:cNvSpPr txBox="1">
            <a:spLocks/>
          </p:cNvSpPr>
          <p:nvPr/>
        </p:nvSpPr>
        <p:spPr>
          <a:xfrm>
            <a:off x="463435" y="1390202"/>
            <a:ext cx="4019896" cy="15386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3200" b="1" dirty="0"/>
              <a:t>Transition possible dans le groupe de cours à option principaux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9463DED-66B0-831D-284E-ABEB9278AB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548" y="1390202"/>
            <a:ext cx="7499912" cy="557345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9E9715B-4E39-7861-C790-48C7D81C0A64}"/>
              </a:ext>
            </a:extLst>
          </p:cNvPr>
          <p:cNvSpPr/>
          <p:nvPr/>
        </p:nvSpPr>
        <p:spPr>
          <a:xfrm>
            <a:off x="7820916" y="2418634"/>
            <a:ext cx="3653592" cy="161777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fr-CH" dirty="0"/>
              <a:t>Lors de changement du profil ABC</a:t>
            </a:r>
          </a:p>
        </p:txBody>
      </p:sp>
    </p:spTree>
    <p:extLst>
      <p:ext uri="{BB962C8B-B14F-4D97-AF65-F5344CB8AC3E}">
        <p14:creationId xmlns:p14="http://schemas.microsoft.com/office/powerpoint/2010/main" val="3318023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19100" y="1221177"/>
            <a:ext cx="4019896" cy="1538648"/>
          </a:xfrm>
          <a:solidFill>
            <a:srgbClr val="7030A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CH" sz="2900" b="1" dirty="0"/>
              <a:t>En cas de transition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738" y="-3834"/>
            <a:ext cx="12309476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462C086E-E9C9-5724-48A4-D201DB6487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45745" y="2003624"/>
            <a:ext cx="5702105" cy="2508344"/>
          </a:xfrm>
        </p:spPr>
      </p:pic>
    </p:spTree>
    <p:extLst>
      <p:ext uri="{BB962C8B-B14F-4D97-AF65-F5344CB8AC3E}">
        <p14:creationId xmlns:p14="http://schemas.microsoft.com/office/powerpoint/2010/main" val="3362830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8FBD8EF-63CC-435F-AA2F-631466C54E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3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F816928-4584-71FB-F74A-F3915FE37C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5952" y="1036179"/>
            <a:ext cx="5660663" cy="582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42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8FBD8EF-63CC-435F-AA2F-631466C54E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3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au 4">
            <a:extLst>
              <a:ext uri="{FF2B5EF4-FFF2-40B4-BE49-F238E27FC236}">
                <a16:creationId xmlns:a16="http://schemas.microsoft.com/office/drawing/2014/main" id="{D984C48E-61EC-4991-891D-FCE5E7251170}"/>
              </a:ext>
            </a:extLst>
          </p:cNvPr>
          <p:cNvGraphicFramePr>
            <a:graphicFrameLocks noGrp="1"/>
          </p:cNvGraphicFramePr>
          <p:nvPr/>
        </p:nvGraphicFramePr>
        <p:xfrm>
          <a:off x="2381779" y="3984820"/>
          <a:ext cx="6826307" cy="1483360"/>
        </p:xfrm>
        <a:graphic>
          <a:graphicData uri="http://schemas.openxmlformats.org/drawingml/2006/table">
            <a:tbl>
              <a:tblPr firstRow="1" firstCol="1" bandRow="1">
                <a:tableStyleId>{EB9631B5-78F2-41C9-869B-9F39066F8104}</a:tableStyleId>
              </a:tblPr>
              <a:tblGrid>
                <a:gridCol w="1066307">
                  <a:extLst>
                    <a:ext uri="{9D8B030D-6E8A-4147-A177-3AD203B41FA5}">
                      <a16:colId xmlns:a16="http://schemas.microsoft.com/office/drawing/2014/main" val="3168558016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2585253003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3321134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H" dirty="0"/>
                        <a:t>Niveau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Exigences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Effectif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638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H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Elevées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13-25 élèves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8712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H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Moyennes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11-21 élèves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968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H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Elémentaires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8-15 élèves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832575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6A641AB5-25E7-38F6-2B1F-D2D39383E6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8352" y="1619318"/>
            <a:ext cx="8187570" cy="148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07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8FBD8EF-63CC-435F-AA2F-631466C54E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3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B70B833-7CD2-C238-6F84-02B01CBC4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121" y="2325183"/>
            <a:ext cx="10762162" cy="2765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62A560C-A799-E6B1-FF13-8A02A576F9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341" y="1554198"/>
            <a:ext cx="10762162" cy="59789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1B61BCC-14ED-8C6D-ECF2-2AFE8CDF03B7}"/>
              </a:ext>
            </a:extLst>
          </p:cNvPr>
          <p:cNvSpPr txBox="1"/>
          <p:nvPr/>
        </p:nvSpPr>
        <p:spPr>
          <a:xfrm>
            <a:off x="791120" y="5719174"/>
            <a:ext cx="10614165" cy="369332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r>
              <a:rPr lang="fr-CH" b="1" dirty="0"/>
              <a:t>Cours hétérogènes</a:t>
            </a:r>
          </a:p>
        </p:txBody>
      </p:sp>
    </p:spTree>
    <p:extLst>
      <p:ext uri="{BB962C8B-B14F-4D97-AF65-F5344CB8AC3E}">
        <p14:creationId xmlns:p14="http://schemas.microsoft.com/office/powerpoint/2010/main" val="3777375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8"/>
          <p:cNvSpPr txBox="1">
            <a:spLocks/>
          </p:cNvSpPr>
          <p:nvPr/>
        </p:nvSpPr>
        <p:spPr>
          <a:xfrm>
            <a:off x="376839" y="5813690"/>
            <a:ext cx="11239815" cy="149399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CH" sz="1700" dirty="0">
              <a:solidFill>
                <a:srgbClr val="0070C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164541" y="780215"/>
            <a:ext cx="7237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dirty="0">
                <a:solidFill>
                  <a:schemeClr val="bg1"/>
                </a:solidFill>
              </a:rPr>
              <a:t>Groupes homogènes, selon 3 niveaux de compétences des élèves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4C6AE0C-1C17-0F6B-55E0-7FCEE8C7FA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3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space réservé du contenu 8">
            <a:extLst>
              <a:ext uri="{FF2B5EF4-FFF2-40B4-BE49-F238E27FC236}">
                <a16:creationId xmlns:a16="http://schemas.microsoft.com/office/drawing/2014/main" id="{574FAFA7-8CD0-5210-A3F2-716E36D52438}"/>
              </a:ext>
            </a:extLst>
          </p:cNvPr>
          <p:cNvSpPr txBox="1">
            <a:spLocks/>
          </p:cNvSpPr>
          <p:nvPr/>
        </p:nvSpPr>
        <p:spPr>
          <a:xfrm>
            <a:off x="1048751" y="4688875"/>
            <a:ext cx="9735973" cy="1627216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7600" b="1" u="sng" dirty="0">
                <a:solidFill>
                  <a:srgbClr val="0070C0"/>
                </a:solidFill>
              </a:rPr>
              <a:t>Changements:</a:t>
            </a:r>
          </a:p>
          <a:p>
            <a:pPr marL="0" indent="0">
              <a:buNone/>
            </a:pPr>
            <a:r>
              <a:rPr lang="fr-CH" sz="7200" dirty="0">
                <a:solidFill>
                  <a:srgbClr val="0070C0"/>
                </a:solidFill>
              </a:rPr>
              <a:t>Cours en 3 groupes de compétence dès la 9S		</a:t>
            </a:r>
          </a:p>
          <a:p>
            <a:pPr marL="0" indent="0">
              <a:buNone/>
            </a:pPr>
            <a:r>
              <a:rPr lang="fr-CH" sz="7200" dirty="0">
                <a:solidFill>
                  <a:srgbClr val="0070C0"/>
                </a:solidFill>
              </a:rPr>
              <a:t>	</a:t>
            </a:r>
            <a:r>
              <a:rPr lang="fr-CH" sz="6400" dirty="0">
                <a:solidFill>
                  <a:srgbClr val="0070C0"/>
                </a:solidFill>
              </a:rPr>
              <a:t>- Groupe 1: compétences fondamentales </a:t>
            </a:r>
          </a:p>
          <a:p>
            <a:pPr marL="0" indent="0">
              <a:buNone/>
            </a:pPr>
            <a:r>
              <a:rPr lang="fr-CH" sz="6400" dirty="0">
                <a:solidFill>
                  <a:srgbClr val="0070C0"/>
                </a:solidFill>
              </a:rPr>
              <a:t>	- Groupe 1+: compétences fondamentales renforcées </a:t>
            </a:r>
          </a:p>
          <a:p>
            <a:pPr marL="0" indent="0">
              <a:buNone/>
            </a:pPr>
            <a:r>
              <a:rPr lang="fr-CH" sz="6400" dirty="0">
                <a:solidFill>
                  <a:srgbClr val="0070C0"/>
                </a:solidFill>
              </a:rPr>
              <a:t>	- Groupe 2: compétences élargies </a:t>
            </a:r>
            <a:r>
              <a:rPr lang="fr-CH" sz="4800" dirty="0">
                <a:solidFill>
                  <a:srgbClr val="0070C0"/>
                </a:solidFill>
              </a:rPr>
              <a:t>		</a:t>
            </a:r>
          </a:p>
          <a:p>
            <a:pPr marL="0" indent="0">
              <a:buNone/>
            </a:pPr>
            <a:endParaRPr lang="fr-CH" sz="4500" dirty="0">
              <a:solidFill>
                <a:srgbClr val="0070C0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5F3F2B0-8967-797C-4E97-691FCEBBE2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469" y="1364744"/>
            <a:ext cx="9830651" cy="294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14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8"/>
          <p:cNvSpPr txBox="1">
            <a:spLocks/>
          </p:cNvSpPr>
          <p:nvPr/>
        </p:nvSpPr>
        <p:spPr>
          <a:xfrm>
            <a:off x="376839" y="5813690"/>
            <a:ext cx="11239815" cy="149399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CH" sz="1700" dirty="0">
              <a:solidFill>
                <a:srgbClr val="0070C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164541" y="780215"/>
            <a:ext cx="7237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dirty="0">
                <a:solidFill>
                  <a:schemeClr val="bg1"/>
                </a:solidFill>
              </a:rPr>
              <a:t>Groupes homogènes, selon 3 niveaux de compétences des élèves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4C6AE0C-1C17-0F6B-55E0-7FCEE8C7FA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3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space réservé du contenu 8">
            <a:extLst>
              <a:ext uri="{FF2B5EF4-FFF2-40B4-BE49-F238E27FC236}">
                <a16:creationId xmlns:a16="http://schemas.microsoft.com/office/drawing/2014/main" id="{574FAFA7-8CD0-5210-A3F2-716E36D52438}"/>
              </a:ext>
            </a:extLst>
          </p:cNvPr>
          <p:cNvSpPr txBox="1">
            <a:spLocks/>
          </p:cNvSpPr>
          <p:nvPr/>
        </p:nvSpPr>
        <p:spPr>
          <a:xfrm>
            <a:off x="1048751" y="4688875"/>
            <a:ext cx="9735973" cy="1627216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7600" b="1" u="sng" dirty="0">
                <a:solidFill>
                  <a:srgbClr val="0070C0"/>
                </a:solidFill>
              </a:rPr>
              <a:t>Changements:</a:t>
            </a:r>
          </a:p>
          <a:p>
            <a:pPr marL="0" indent="0">
              <a:buNone/>
            </a:pPr>
            <a:r>
              <a:rPr lang="fr-CH" sz="7200" dirty="0">
                <a:solidFill>
                  <a:srgbClr val="0070C0"/>
                </a:solidFill>
              </a:rPr>
              <a:t>Cours en 3 groupes de compétence dès la 9S		</a:t>
            </a:r>
          </a:p>
          <a:p>
            <a:pPr marL="0" indent="0">
              <a:buNone/>
            </a:pPr>
            <a:r>
              <a:rPr lang="fr-CH" sz="7200" dirty="0">
                <a:solidFill>
                  <a:srgbClr val="0070C0"/>
                </a:solidFill>
              </a:rPr>
              <a:t>	</a:t>
            </a:r>
            <a:r>
              <a:rPr lang="fr-CH" sz="6400" dirty="0">
                <a:solidFill>
                  <a:srgbClr val="0070C0"/>
                </a:solidFill>
              </a:rPr>
              <a:t>- Groupe 1: compétences fondamentales </a:t>
            </a:r>
          </a:p>
          <a:p>
            <a:pPr marL="0" indent="0">
              <a:buNone/>
            </a:pPr>
            <a:r>
              <a:rPr lang="fr-CH" sz="6400" dirty="0">
                <a:solidFill>
                  <a:srgbClr val="0070C0"/>
                </a:solidFill>
              </a:rPr>
              <a:t>	- Groupe 1+: compétences fondamentales renforcées </a:t>
            </a:r>
          </a:p>
          <a:p>
            <a:pPr marL="0" indent="0">
              <a:buNone/>
            </a:pPr>
            <a:r>
              <a:rPr lang="fr-CH" sz="6400" dirty="0">
                <a:solidFill>
                  <a:srgbClr val="0070C0"/>
                </a:solidFill>
              </a:rPr>
              <a:t>	- Groupe 2: compétences élargies </a:t>
            </a:r>
            <a:r>
              <a:rPr lang="fr-CH" sz="4800" dirty="0">
                <a:solidFill>
                  <a:srgbClr val="0070C0"/>
                </a:solidFill>
              </a:rPr>
              <a:t>		</a:t>
            </a:r>
          </a:p>
          <a:p>
            <a:pPr marL="0" indent="0">
              <a:buNone/>
            </a:pPr>
            <a:endParaRPr lang="fr-CH" sz="4500" dirty="0">
              <a:solidFill>
                <a:srgbClr val="0070C0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5F3F2B0-8967-797C-4E97-691FCEBBE2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469" y="1364744"/>
            <a:ext cx="9830651" cy="294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639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5FB6D2-23E3-85D2-4A44-1CA2512F5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0380" y="1693064"/>
            <a:ext cx="6361670" cy="4351338"/>
          </a:xfrm>
        </p:spPr>
        <p:txBody>
          <a:bodyPr/>
          <a:lstStyle/>
          <a:p>
            <a:r>
              <a:rPr lang="fr-CH" dirty="0">
                <a:solidFill>
                  <a:srgbClr val="0070C0"/>
                </a:solidFill>
              </a:rPr>
              <a:t>2A et 1B minimum: </a:t>
            </a:r>
          </a:p>
          <a:p>
            <a:pPr lvl="1"/>
            <a:r>
              <a:rPr lang="fr-CH" dirty="0">
                <a:solidFill>
                  <a:srgbClr val="0070C0"/>
                </a:solidFill>
              </a:rPr>
              <a:t>2 = Compétences élargies</a:t>
            </a:r>
          </a:p>
          <a:p>
            <a:pPr marL="457200" lvl="1" indent="0">
              <a:buNone/>
            </a:pPr>
            <a:endParaRPr lang="fr-CH" dirty="0">
              <a:solidFill>
                <a:srgbClr val="0070C0"/>
              </a:solidFill>
            </a:endParaRPr>
          </a:p>
          <a:p>
            <a:r>
              <a:rPr lang="fr-CH" dirty="0">
                <a:solidFill>
                  <a:srgbClr val="FF9900"/>
                </a:solidFill>
              </a:rPr>
              <a:t>2B minimum:</a:t>
            </a:r>
          </a:p>
          <a:p>
            <a:pPr lvl="1"/>
            <a:r>
              <a:rPr lang="fr-CH" dirty="0">
                <a:solidFill>
                  <a:srgbClr val="FF9900"/>
                </a:solidFill>
              </a:rPr>
              <a:t>1+ = Compétences fondamentales renforcées</a:t>
            </a:r>
          </a:p>
          <a:p>
            <a:pPr marL="457200" lvl="1" indent="0">
              <a:buNone/>
            </a:pPr>
            <a:endParaRPr lang="fr-CH" dirty="0">
              <a:solidFill>
                <a:srgbClr val="FF9900"/>
              </a:solidFill>
            </a:endParaRPr>
          </a:p>
          <a:p>
            <a:r>
              <a:rPr lang="fr-CH" dirty="0">
                <a:solidFill>
                  <a:srgbClr val="00B050"/>
                </a:solidFill>
              </a:rPr>
              <a:t>Autres profils</a:t>
            </a:r>
          </a:p>
          <a:p>
            <a:pPr lvl="1"/>
            <a:r>
              <a:rPr lang="fr-CH" dirty="0">
                <a:solidFill>
                  <a:srgbClr val="00B050"/>
                </a:solidFill>
              </a:rPr>
              <a:t>1 = Compétences fondamentales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18CB332-80E4-2E9A-A535-C4903D53B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2731769"/>
            <a:ext cx="4170913" cy="2780609"/>
          </a:xfrm>
          <a:prstGeom prst="rect">
            <a:avLst/>
          </a:prstGeom>
        </p:spPr>
      </p:pic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B2A80DCE-6800-BAC0-1B4C-F8389093BC1E}"/>
              </a:ext>
            </a:extLst>
          </p:cNvPr>
          <p:cNvSpPr/>
          <p:nvPr/>
        </p:nvSpPr>
        <p:spPr>
          <a:xfrm>
            <a:off x="5584942" y="2091690"/>
            <a:ext cx="708660" cy="51434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05D36426-1109-BFA2-B070-A7E437BF0E38}"/>
              </a:ext>
            </a:extLst>
          </p:cNvPr>
          <p:cNvSpPr/>
          <p:nvPr/>
        </p:nvSpPr>
        <p:spPr>
          <a:xfrm>
            <a:off x="5584942" y="3429000"/>
            <a:ext cx="708660" cy="514349"/>
          </a:xfrm>
          <a:prstGeom prst="rightArrow">
            <a:avLst/>
          </a:prstGeom>
          <a:solidFill>
            <a:srgbClr val="FF99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5161ABE1-B969-2E2F-BCDF-D9D9D4EC2B02}"/>
              </a:ext>
            </a:extLst>
          </p:cNvPr>
          <p:cNvSpPr/>
          <p:nvPr/>
        </p:nvSpPr>
        <p:spPr>
          <a:xfrm>
            <a:off x="5584942" y="4766310"/>
            <a:ext cx="708660" cy="514349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8442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8"/>
          <p:cNvSpPr txBox="1">
            <a:spLocks/>
          </p:cNvSpPr>
          <p:nvPr/>
        </p:nvSpPr>
        <p:spPr>
          <a:xfrm>
            <a:off x="750170" y="5738284"/>
            <a:ext cx="11239815" cy="149399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CH" sz="1700" dirty="0">
              <a:solidFill>
                <a:srgbClr val="0070C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164541" y="780215"/>
            <a:ext cx="7237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dirty="0">
                <a:solidFill>
                  <a:schemeClr val="bg1"/>
                </a:solidFill>
              </a:rPr>
              <a:t>Groupes homogènes, selon 3 niveaux de compétences des élèves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4C6AE0C-1C17-0F6B-55E0-7FCEE8C7FA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3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EA1F8856-1259-0B98-4752-A506B0AB0311}"/>
              </a:ext>
            </a:extLst>
          </p:cNvPr>
          <p:cNvGrpSpPr/>
          <p:nvPr/>
        </p:nvGrpSpPr>
        <p:grpSpPr>
          <a:xfrm>
            <a:off x="2278726" y="1753986"/>
            <a:ext cx="9630296" cy="3719915"/>
            <a:chOff x="1223010" y="1745673"/>
            <a:chExt cx="9630296" cy="371991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25845B1-0679-FA79-64A7-2F2B2E74B98D}"/>
                </a:ext>
              </a:extLst>
            </p:cNvPr>
            <p:cNvSpPr/>
            <p:nvPr/>
          </p:nvSpPr>
          <p:spPr>
            <a:xfrm>
              <a:off x="1223010" y="2321997"/>
              <a:ext cx="2941531" cy="222885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769006A6-C67D-1A8B-8D17-93143E983BD9}"/>
                </a:ext>
              </a:extLst>
            </p:cNvPr>
            <p:cNvGrpSpPr/>
            <p:nvPr/>
          </p:nvGrpSpPr>
          <p:grpSpPr>
            <a:xfrm>
              <a:off x="1223010" y="1745673"/>
              <a:ext cx="9630296" cy="3719915"/>
              <a:chOff x="1223010" y="1562793"/>
              <a:chExt cx="9630296" cy="3719915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81C216E2-EFF3-2BC2-3235-4DB9022E9216}"/>
                  </a:ext>
                </a:extLst>
              </p:cNvPr>
              <p:cNvGrpSpPr/>
              <p:nvPr/>
            </p:nvGrpSpPr>
            <p:grpSpPr>
              <a:xfrm>
                <a:off x="1223010" y="1562793"/>
                <a:ext cx="2941531" cy="3719915"/>
                <a:chOff x="1223010" y="1562793"/>
                <a:chExt cx="2941531" cy="3719915"/>
              </a:xfrm>
            </p:grpSpPr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A6CE8903-7175-4435-0D6B-6B8F59F38CF0}"/>
                    </a:ext>
                  </a:extLst>
                </p:cNvPr>
                <p:cNvSpPr txBox="1"/>
                <p:nvPr/>
              </p:nvSpPr>
              <p:spPr>
                <a:xfrm>
                  <a:off x="1545060" y="2950119"/>
                  <a:ext cx="2297430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CH" b="1" dirty="0">
                      <a:solidFill>
                        <a:schemeClr val="bg1"/>
                      </a:solidFill>
                    </a:rPr>
                    <a:t>Groupe 2 Compétences élargies</a:t>
                  </a:r>
                </a:p>
                <a:p>
                  <a:pPr algn="ctr"/>
                  <a:endParaRPr lang="fr-CH" b="1" dirty="0">
                    <a:solidFill>
                      <a:schemeClr val="bg1"/>
                    </a:solidFill>
                  </a:endParaRPr>
                </a:p>
                <a:p>
                  <a:pPr algn="ctr"/>
                  <a:r>
                    <a:rPr lang="fr-CH" i="1" dirty="0">
                      <a:solidFill>
                        <a:schemeClr val="bg1"/>
                      </a:solidFill>
                    </a:rPr>
                    <a:t>AAB minimum</a:t>
                  </a:r>
                </a:p>
              </p:txBody>
            </p:sp>
            <p:sp>
              <p:nvSpPr>
                <p:cNvPr id="4" name="ZoneTexte 3">
                  <a:extLst>
                    <a:ext uri="{FF2B5EF4-FFF2-40B4-BE49-F238E27FC236}">
                      <a16:creationId xmlns:a16="http://schemas.microsoft.com/office/drawing/2014/main" id="{3228F0C7-51EE-4FA4-78F2-B2E290A70BC6}"/>
                    </a:ext>
                  </a:extLst>
                </p:cNvPr>
                <p:cNvSpPr txBox="1"/>
                <p:nvPr/>
              </p:nvSpPr>
              <p:spPr>
                <a:xfrm>
                  <a:off x="1223010" y="4913376"/>
                  <a:ext cx="2941531" cy="36933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CH" dirty="0">
                      <a:solidFill>
                        <a:schemeClr val="bg1"/>
                      </a:solidFill>
                    </a:rPr>
                    <a:t>Maximum 25 élèves</a:t>
                  </a: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BFDFEE5E-355B-EEAF-19B2-4FC9AAC1943E}"/>
                    </a:ext>
                  </a:extLst>
                </p:cNvPr>
                <p:cNvSpPr/>
                <p:nvPr/>
              </p:nvSpPr>
              <p:spPr>
                <a:xfrm>
                  <a:off x="1223010" y="1562793"/>
                  <a:ext cx="2941531" cy="465512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CH" b="1" dirty="0"/>
                    <a:t>Niveau A</a:t>
                  </a:r>
                </a:p>
              </p:txBody>
            </p:sp>
          </p:grpSp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7A1E9527-AAD7-9C8B-DBAF-5C31D04E9191}"/>
                  </a:ext>
                </a:extLst>
              </p:cNvPr>
              <p:cNvGrpSpPr/>
              <p:nvPr/>
            </p:nvGrpSpPr>
            <p:grpSpPr>
              <a:xfrm>
                <a:off x="4567390" y="1562793"/>
                <a:ext cx="2941532" cy="3719915"/>
                <a:chOff x="4567390" y="1562793"/>
                <a:chExt cx="2941532" cy="3719915"/>
              </a:xfrm>
            </p:grpSpPr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38BBDA9B-6DFF-A67F-B867-DCBC811A1E07}"/>
                    </a:ext>
                  </a:extLst>
                </p:cNvPr>
                <p:cNvSpPr/>
                <p:nvPr/>
              </p:nvSpPr>
              <p:spPr>
                <a:xfrm>
                  <a:off x="4567391" y="2307153"/>
                  <a:ext cx="2941531" cy="2228849"/>
                </a:xfrm>
                <a:prstGeom prst="rect">
                  <a:avLst/>
                </a:prstGeom>
              </p:spPr>
              <p:style>
                <a:lnRef idx="2">
                  <a:schemeClr val="accent2">
                    <a:shade val="15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FC143D79-786E-4420-770D-7C17BF9B3B36}"/>
                    </a:ext>
                  </a:extLst>
                </p:cNvPr>
                <p:cNvSpPr txBox="1"/>
                <p:nvPr/>
              </p:nvSpPr>
              <p:spPr>
                <a:xfrm>
                  <a:off x="4717303" y="2543645"/>
                  <a:ext cx="2641709" cy="1754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CH" b="1" dirty="0">
                      <a:solidFill>
                        <a:schemeClr val="bg1"/>
                      </a:solidFill>
                    </a:rPr>
                    <a:t>Groupe 1+    Compétences fondamentales renforcées</a:t>
                  </a:r>
                </a:p>
                <a:p>
                  <a:pPr algn="ctr"/>
                  <a:endParaRPr lang="fr-CH" b="1" dirty="0">
                    <a:solidFill>
                      <a:schemeClr val="bg1"/>
                    </a:solidFill>
                  </a:endParaRPr>
                </a:p>
                <a:p>
                  <a:pPr algn="ctr"/>
                  <a:r>
                    <a:rPr lang="fr-CH" i="1" dirty="0">
                      <a:solidFill>
                        <a:schemeClr val="bg1"/>
                      </a:solidFill>
                    </a:rPr>
                    <a:t>BBC minimum</a:t>
                  </a:r>
                </a:p>
              </p:txBody>
            </p:sp>
            <p:sp>
              <p:nvSpPr>
                <p:cNvPr id="8" name="ZoneTexte 7">
                  <a:extLst>
                    <a:ext uri="{FF2B5EF4-FFF2-40B4-BE49-F238E27FC236}">
                      <a16:creationId xmlns:a16="http://schemas.microsoft.com/office/drawing/2014/main" id="{A1FB5F10-0C01-8F25-E409-3AA95D15E921}"/>
                    </a:ext>
                  </a:extLst>
                </p:cNvPr>
                <p:cNvSpPr txBox="1"/>
                <p:nvPr/>
              </p:nvSpPr>
              <p:spPr>
                <a:xfrm>
                  <a:off x="4567390" y="4913376"/>
                  <a:ext cx="2941531" cy="369332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CH" dirty="0">
                      <a:solidFill>
                        <a:schemeClr val="bg1"/>
                      </a:solidFill>
                    </a:rPr>
                    <a:t>Maximum 21 élèves</a:t>
                  </a: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4ED06223-86EE-B0F7-A3DC-C11FC2417964}"/>
                    </a:ext>
                  </a:extLst>
                </p:cNvPr>
                <p:cNvSpPr/>
                <p:nvPr/>
              </p:nvSpPr>
              <p:spPr>
                <a:xfrm>
                  <a:off x="4567390" y="1562793"/>
                  <a:ext cx="2941531" cy="465512"/>
                </a:xfrm>
                <a:prstGeom prst="rect">
                  <a:avLst/>
                </a:prstGeom>
              </p:spPr>
              <p:style>
                <a:lnRef idx="2">
                  <a:schemeClr val="accent2">
                    <a:shade val="15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CH" b="1" dirty="0"/>
                    <a:t>Niveau B</a:t>
                  </a:r>
                </a:p>
              </p:txBody>
            </p:sp>
          </p:grp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BFDC4F54-2A01-CD9F-1554-9546381E19C0}"/>
                  </a:ext>
                </a:extLst>
              </p:cNvPr>
              <p:cNvGrpSpPr/>
              <p:nvPr/>
            </p:nvGrpSpPr>
            <p:grpSpPr>
              <a:xfrm>
                <a:off x="7911770" y="1562793"/>
                <a:ext cx="2941536" cy="3719915"/>
                <a:chOff x="7911770" y="1562793"/>
                <a:chExt cx="2941536" cy="3719915"/>
              </a:xfrm>
            </p:grpSpPr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2F6EC147-4E91-8922-966A-D3CC818C7273}"/>
                    </a:ext>
                  </a:extLst>
                </p:cNvPr>
                <p:cNvSpPr/>
                <p:nvPr/>
              </p:nvSpPr>
              <p:spPr>
                <a:xfrm>
                  <a:off x="7911775" y="2307153"/>
                  <a:ext cx="2941531" cy="2243693"/>
                </a:xfrm>
                <a:prstGeom prst="rect">
                  <a:avLst/>
                </a:prstGeom>
              </p:spPr>
              <p:style>
                <a:lnRef idx="2">
                  <a:schemeClr val="accent6">
                    <a:shade val="15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4B50993A-5876-8C09-277F-C0588354A872}"/>
                    </a:ext>
                  </a:extLst>
                </p:cNvPr>
                <p:cNvSpPr txBox="1"/>
                <p:nvPr/>
              </p:nvSpPr>
              <p:spPr>
                <a:xfrm>
                  <a:off x="8233822" y="2820643"/>
                  <a:ext cx="2297430" cy="14773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CH" b="1" dirty="0">
                      <a:solidFill>
                        <a:schemeClr val="bg1"/>
                      </a:solidFill>
                    </a:rPr>
                    <a:t>Groupe 1</a:t>
                  </a:r>
                </a:p>
                <a:p>
                  <a:pPr algn="ctr"/>
                  <a:r>
                    <a:rPr lang="fr-CH" b="1" dirty="0">
                      <a:solidFill>
                        <a:schemeClr val="bg1"/>
                      </a:solidFill>
                    </a:rPr>
                    <a:t>Compétences fondamentales</a:t>
                  </a:r>
                </a:p>
                <a:p>
                  <a:pPr algn="ctr"/>
                  <a:endParaRPr lang="fr-CH" b="1" dirty="0">
                    <a:solidFill>
                      <a:schemeClr val="bg1"/>
                    </a:solidFill>
                  </a:endParaRPr>
                </a:p>
                <a:p>
                  <a:pPr algn="ctr"/>
                  <a:r>
                    <a:rPr lang="fr-CH" i="1" dirty="0">
                      <a:solidFill>
                        <a:schemeClr val="bg1"/>
                      </a:solidFill>
                    </a:rPr>
                    <a:t>Autres profils</a:t>
                  </a:r>
                </a:p>
              </p:txBody>
            </p:sp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14F53494-028A-2CAD-03FC-F04C8BB08196}"/>
                    </a:ext>
                  </a:extLst>
                </p:cNvPr>
                <p:cNvSpPr txBox="1"/>
                <p:nvPr/>
              </p:nvSpPr>
              <p:spPr>
                <a:xfrm>
                  <a:off x="7911772" y="4913376"/>
                  <a:ext cx="2941531" cy="369332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CH" dirty="0">
                      <a:solidFill>
                        <a:schemeClr val="bg1"/>
                      </a:solidFill>
                    </a:rPr>
                    <a:t>Maximum 15 élèves</a:t>
                  </a: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805C919E-A08E-F2C4-A7AA-F470AB2F8945}"/>
                    </a:ext>
                  </a:extLst>
                </p:cNvPr>
                <p:cNvSpPr/>
                <p:nvPr/>
              </p:nvSpPr>
              <p:spPr>
                <a:xfrm>
                  <a:off x="7911770" y="1562793"/>
                  <a:ext cx="2941531" cy="465512"/>
                </a:xfrm>
                <a:prstGeom prst="rect">
                  <a:avLst/>
                </a:prstGeom>
              </p:spPr>
              <p:style>
                <a:lnRef idx="2">
                  <a:schemeClr val="accent6">
                    <a:shade val="15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CH" b="1" dirty="0"/>
                    <a:t>Niveau C</a:t>
                  </a:r>
                </a:p>
              </p:txBody>
            </p:sp>
          </p:grpSp>
        </p:grp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41E78413-7ED6-B7CD-C55C-AB7AE9B8F070}"/>
              </a:ext>
            </a:extLst>
          </p:cNvPr>
          <p:cNvSpPr/>
          <p:nvPr/>
        </p:nvSpPr>
        <p:spPr>
          <a:xfrm>
            <a:off x="504273" y="1770612"/>
            <a:ext cx="1371600" cy="37199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H" dirty="0"/>
              <a:t>Cours à niveau</a:t>
            </a:r>
          </a:p>
          <a:p>
            <a:pPr algn="ctr"/>
            <a:endParaRPr lang="fr-CH" dirty="0"/>
          </a:p>
          <a:p>
            <a:pPr algn="ctr"/>
            <a:endParaRPr lang="fr-CH" dirty="0"/>
          </a:p>
          <a:p>
            <a:pPr algn="ctr"/>
            <a:r>
              <a:rPr lang="fr-CH" dirty="0"/>
              <a:t>Groupe de cours à option principaux</a:t>
            </a:r>
          </a:p>
          <a:p>
            <a:pPr algn="ctr"/>
            <a:endParaRPr lang="fr-CH" dirty="0"/>
          </a:p>
          <a:p>
            <a:pPr algn="ctr"/>
            <a:endParaRPr lang="fr-CH" dirty="0"/>
          </a:p>
          <a:p>
            <a:pPr algn="ctr"/>
            <a:endParaRPr lang="fr-CH" dirty="0"/>
          </a:p>
          <a:p>
            <a:pPr algn="ctr"/>
            <a:endParaRPr lang="fr-CH" dirty="0"/>
          </a:p>
          <a:p>
            <a:pPr algn="ctr"/>
            <a:r>
              <a:rPr lang="fr-CH" dirty="0"/>
              <a:t>Effectifs</a:t>
            </a:r>
          </a:p>
        </p:txBody>
      </p:sp>
    </p:spTree>
    <p:extLst>
      <p:ext uri="{BB962C8B-B14F-4D97-AF65-F5344CB8AC3E}">
        <p14:creationId xmlns:p14="http://schemas.microsoft.com/office/powerpoint/2010/main" val="2346886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4E85D4D2-4452-F335-A7CA-0EE4D824E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785" y="1228896"/>
            <a:ext cx="10122822" cy="268914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697B4A5-38A9-D5ED-66BE-1D8D7B5F4C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3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ce réservé du contenu 8">
            <a:extLst>
              <a:ext uri="{FF2B5EF4-FFF2-40B4-BE49-F238E27FC236}">
                <a16:creationId xmlns:a16="http://schemas.microsoft.com/office/drawing/2014/main" id="{78541ACB-5B10-62CA-0659-4AA054A8E038}"/>
              </a:ext>
            </a:extLst>
          </p:cNvPr>
          <p:cNvSpPr txBox="1">
            <a:spLocks/>
          </p:cNvSpPr>
          <p:nvPr/>
        </p:nvSpPr>
        <p:spPr>
          <a:xfrm>
            <a:off x="1039639" y="4364182"/>
            <a:ext cx="9735973" cy="2086494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000" b="1" u="sng" dirty="0">
                <a:solidFill>
                  <a:srgbClr val="0070C0"/>
                </a:solidFill>
              </a:rPr>
              <a:t>Changements:</a:t>
            </a:r>
          </a:p>
          <a:p>
            <a:r>
              <a:rPr lang="fr-CH" sz="1900" dirty="0">
                <a:solidFill>
                  <a:srgbClr val="0070C0"/>
                </a:solidFill>
              </a:rPr>
              <a:t>3 cours proposés en classe hétérogène</a:t>
            </a:r>
          </a:p>
          <a:p>
            <a:r>
              <a:rPr lang="fr-CH" sz="1900" dirty="0">
                <a:solidFill>
                  <a:srgbClr val="0070C0"/>
                </a:solidFill>
              </a:rPr>
              <a:t>1 cours proposé selon 2 groupes de compétence</a:t>
            </a:r>
          </a:p>
          <a:p>
            <a:r>
              <a:rPr lang="fr-CH" sz="2000" dirty="0">
                <a:solidFill>
                  <a:srgbClr val="0070C0"/>
                </a:solidFill>
              </a:rPr>
              <a:t>Choix définitif =&gt; pas de changement possible entre la 10 et la 11</a:t>
            </a:r>
            <a:r>
              <a:rPr lang="fr-CH" sz="2000" baseline="30000" dirty="0">
                <a:solidFill>
                  <a:srgbClr val="0070C0"/>
                </a:solidFill>
              </a:rPr>
              <a:t>ème</a:t>
            </a:r>
            <a:endParaRPr lang="fr-CH" sz="2000" dirty="0">
              <a:solidFill>
                <a:srgbClr val="0070C0"/>
              </a:solidFill>
            </a:endParaRPr>
          </a:p>
          <a:p>
            <a:r>
              <a:rPr lang="fr-CH" sz="2000" dirty="0">
                <a:solidFill>
                  <a:srgbClr val="0070C0"/>
                </a:solidFill>
              </a:rPr>
              <a:t>N’impacte pas le choix de formation de l’élève</a:t>
            </a:r>
          </a:p>
          <a:p>
            <a:r>
              <a:rPr lang="fr-CH" sz="1900" dirty="0">
                <a:solidFill>
                  <a:srgbClr val="0070C0"/>
                </a:solidFill>
              </a:rPr>
              <a:t>Véritable choix, quels que soient les niveaux ABC ou les compétences de l’élève</a:t>
            </a:r>
          </a:p>
          <a:p>
            <a:pPr marL="578358" lvl="1" indent="-285750">
              <a:buFontTx/>
              <a:buChar char="-"/>
            </a:pPr>
            <a:endParaRPr lang="fr-CH" sz="4900" dirty="0">
              <a:solidFill>
                <a:srgbClr val="0070C0"/>
              </a:solidFill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B820AF2-19E5-75E4-37D7-DD6D94D7911E}"/>
              </a:ext>
            </a:extLst>
          </p:cNvPr>
          <p:cNvCxnSpPr>
            <a:cxnSpLocks/>
          </p:cNvCxnSpPr>
          <p:nvPr/>
        </p:nvCxnSpPr>
        <p:spPr>
          <a:xfrm>
            <a:off x="7226077" y="3051737"/>
            <a:ext cx="3549535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A0B5A2C9-AD28-DC6F-BE05-9F5B08127C32}"/>
              </a:ext>
            </a:extLst>
          </p:cNvPr>
          <p:cNvSpPr txBox="1"/>
          <p:nvPr/>
        </p:nvSpPr>
        <p:spPr>
          <a:xfrm>
            <a:off x="7294969" y="3051737"/>
            <a:ext cx="3480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b="1" dirty="0">
                <a:solidFill>
                  <a:srgbClr val="00B0F0"/>
                </a:solidFill>
              </a:rPr>
              <a:t>Pas de changement possible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2F98AC7B-6C27-9018-F12A-EC42707F77F5}"/>
              </a:ext>
            </a:extLst>
          </p:cNvPr>
          <p:cNvCxnSpPr/>
          <p:nvPr/>
        </p:nvCxnSpPr>
        <p:spPr>
          <a:xfrm>
            <a:off x="4068154" y="2086452"/>
            <a:ext cx="0" cy="74044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5A5FB617-027A-0FBA-5853-1D3B3CC00609}"/>
              </a:ext>
            </a:extLst>
          </p:cNvPr>
          <p:cNvSpPr txBox="1"/>
          <p:nvPr/>
        </p:nvSpPr>
        <p:spPr>
          <a:xfrm>
            <a:off x="4312508" y="2133506"/>
            <a:ext cx="1595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b="1" dirty="0">
                <a:solidFill>
                  <a:srgbClr val="00B0F0"/>
                </a:solidFill>
              </a:rPr>
              <a:t>Groupes</a:t>
            </a:r>
            <a:r>
              <a:rPr lang="fr-CH" dirty="0"/>
              <a:t> </a:t>
            </a:r>
            <a:r>
              <a:rPr lang="fr-CH" b="1" dirty="0">
                <a:solidFill>
                  <a:srgbClr val="00B0F0"/>
                </a:solidFill>
              </a:rPr>
              <a:t>hétérogènes</a:t>
            </a:r>
          </a:p>
        </p:txBody>
      </p:sp>
    </p:spTree>
    <p:extLst>
      <p:ext uri="{BB962C8B-B14F-4D97-AF65-F5344CB8AC3E}">
        <p14:creationId xmlns:p14="http://schemas.microsoft.com/office/powerpoint/2010/main" val="418224523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452</Words>
  <Application>Microsoft Office PowerPoint</Application>
  <PresentationFormat>Grand écran</PresentationFormat>
  <Paragraphs>117</Paragraphs>
  <Slides>18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Thème Office</vt:lpstr>
      <vt:lpstr>1_Conception personnalisée</vt:lpstr>
      <vt:lpstr>Conception personnalisée</vt:lpstr>
      <vt:lpstr>Une nouvelle grille horaire à l’ES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Pour les cours à niveaux ABC</vt:lpstr>
      <vt:lpstr>Transition possible dans les cours à niveaux</vt:lpstr>
      <vt:lpstr>Pour le groupe de cours à option principaux</vt:lpstr>
      <vt:lpstr>Présentation PowerPoint</vt:lpstr>
      <vt:lpstr>Transition possible dans le groupe de cours à option principaux</vt:lpstr>
      <vt:lpstr>Présentation PowerPoint</vt:lpstr>
      <vt:lpstr>En cas de transition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Terrier Sandrine</dc:creator>
  <cp:lastModifiedBy>Terrier Sandrine</cp:lastModifiedBy>
  <cp:revision>72</cp:revision>
  <cp:lastPrinted>2021-02-09T13:49:37Z</cp:lastPrinted>
  <dcterms:created xsi:type="dcterms:W3CDTF">2021-01-19T14:05:12Z</dcterms:created>
  <dcterms:modified xsi:type="dcterms:W3CDTF">2026-08-26T09:31:57Z</dcterms:modified>
</cp:coreProperties>
</file>